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6" r:id="rId4"/>
    <p:sldId id="26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 LIBCON" initials="2L" lastIdx="1" clrIdx="0">
    <p:extLst>
      <p:ext uri="{19B8F6BF-5375-455C-9EA6-DF929625EA0E}">
        <p15:presenceInfo xmlns:p15="http://schemas.microsoft.com/office/powerpoint/2012/main" userId="c4889ec4166576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942F2-0281-46E9-BFE0-64A47C9DF2EB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889BA-8135-492F-A64A-00D1847304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66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61CEA6-6CBF-06C3-C850-724A7230E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D2AB39D-AE92-0495-C10C-86564DCD4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E8E854-584E-6CDC-DC82-44E13D12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C73-E25B-454F-BB93-4F3756B49B2F}" type="datetime1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D80A1A-9148-D3A0-5C12-C3CACDDB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FD9049-499D-05BA-E9CE-11D8F5D3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A4A8-D2B7-48D6-A434-86AC1988E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71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2D1CB-7613-554F-1D9E-34D7EDBF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34C5B8-695F-1BCB-8DC9-4B11FA63E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12F5D2-38C3-371A-1E50-882D6AB9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A234-408E-44B3-B084-589659A58B25}" type="datetime1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F5DBAE-0564-DFD8-32C9-907FF0D7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2C4FAB-36C3-ECD5-1F58-D0C8EEB2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A4A8-D2B7-48D6-A434-86AC1988E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33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D3303CE-5636-1D37-B39E-22486CE90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5A8318E-CB55-A847-A545-766D6AD1A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51A06A-9C43-6481-816A-8C14DA03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A13-BA17-408A-991E-A8C16B35948B}" type="datetime1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58F81B-AC51-5027-BABB-90D4A32A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F3E495-9E4C-B23C-60B9-05BCB161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A4A8-D2B7-48D6-A434-86AC1988E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33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CC6C9-CAD5-1161-FD54-EBB31A8D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E2A6D2-68C1-EDC6-F270-5DF69B94B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9EF0EA-7241-A9F1-4BDD-76EA9810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3CF7-7246-49CB-B69C-9B2760C96A6A}" type="datetime1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EB9CA1-CC4B-94EF-EE83-3890BBD3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644E96-2D90-CFF0-8C71-8119C073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A4A8-D2B7-48D6-A434-86AC1988E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08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5F96ED-D7B9-BCB2-5075-614B24D9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F09A3D-3F9B-2FE6-948E-1DEE7D98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C5700B-F7E2-CAAF-951F-7E74E76D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B3BE-1691-4CE8-A9D4-87EE96BDE649}" type="datetime1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C6676B-406A-8A4A-12E8-7840D142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0BE6C3-2341-B998-E7CB-03EB80DB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A4A8-D2B7-48D6-A434-86AC1988E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5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C05FF0-CE21-B26E-DD4F-BFA341D1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48713E-EBAD-FFA3-DDB7-4346016D7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F0623B-C3FF-2160-E518-E795D613F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9BA1E2-D016-0F35-D21A-424B59C6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463E-918C-4789-A63E-53CC917D1F73}" type="datetime1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83EEDF-7FDE-A508-5584-60B58748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0EA40E-66E5-0004-CE10-DF92CC5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A4A8-D2B7-48D6-A434-86AC1988E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33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B5387A-1B03-DD67-7F48-BD1B98B4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FD194B-D11D-0321-2A52-ACBBE5985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488E90-6972-847B-C8B2-77CD6A957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5301B54-13CE-CC6F-BECB-C88A2D6BE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B462B38-C2BE-97BA-DFAA-6D638E5A6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B2728B5-E4CA-B20A-9509-F7A55AE7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F783-8DB7-4D39-99C3-A1EB50F2A2EC}" type="datetime1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23BF71-BAB6-1A3A-2429-57D2B8F8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84CEC1D-655B-DA28-92D5-3DC2AB32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A4A8-D2B7-48D6-A434-86AC1988E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85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F39FC-9964-91E9-707B-BFB801C6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C1FBC0-0BBF-606E-A8B8-6DC62018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6CF0-043D-480B-A9F1-461A2342A519}" type="datetime1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3CD7E0E-5A2B-75B9-F199-66F9B7B6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B850F0C-3015-2FCF-6453-902849F4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A4A8-D2B7-48D6-A434-86AC1988E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99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BF1C951-DC7D-2C28-F11A-1A2C74FE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341-D3DE-42FB-8E4E-B0EBF651D547}" type="datetime1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96B975B-C7B2-B190-495C-90C22309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207A56-5DF7-532B-DB7F-F361DDA6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A4A8-D2B7-48D6-A434-86AC1988E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09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09550F-9850-8F39-DB27-F64155DC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ABD893-D843-87CB-A35D-1103E4131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F872FB-387D-F4BF-644B-F62428661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8F31AE-494D-A5CA-C38D-A3C2C71F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D165-05BC-4511-B15B-8FC665CB0C9A}" type="datetime1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D44222-D928-AE9A-5709-BEBD1D3D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9B7EFC-72EE-78E9-D450-66221507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A4A8-D2B7-48D6-A434-86AC1988E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35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BE6811-4C62-6B6F-DFFD-41851647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7D67E76-4D13-17A1-AE7A-18C1DC11C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54718E-0BAA-5C37-B0EA-3B2F59B26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FC12CC-3B8E-08BA-54F5-FE13E966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909E-CAC8-4732-8884-EC51346FF56C}" type="datetime1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855EC4-D4C0-5645-0C32-CFC77D19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4EFEDF-9FB8-9C29-49BD-927F6FFF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A4A8-D2B7-48D6-A434-86AC1988E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82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CA57609-1FDF-F28C-71DB-62A2776D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621645-87CF-8088-6112-483B07310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842BBF-637F-0A0B-34D7-CAB19D3C2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39D55-864B-482A-8383-BD5602CD0FBE}" type="datetime1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FB5199-2376-290D-E7A7-958FCF37F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7C318E-D52E-8F22-AF3B-4E150007F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EA4A8-D2B7-48D6-A434-86AC1988E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54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6ABE49-D891-78C9-B8D8-7E7E3AD1E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814" y="1192422"/>
            <a:ext cx="10670371" cy="3187816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リチウムイオン・バッテリー</a:t>
            </a:r>
            <a:br>
              <a:rPr lang="en-US" altLang="ja-JP" sz="4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4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試験設備のご案内</a:t>
            </a:r>
            <a:br>
              <a:rPr kumimoji="1" lang="en-US" altLang="ja-JP" sz="4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en-US" altLang="ja-JP" sz="1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en-US" altLang="ja-JP" sz="1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3200" dirty="0">
                <a:solidFill>
                  <a:schemeClr val="bg1"/>
                </a:solidFill>
              </a:rPr>
              <a:t>□</a:t>
            </a:r>
            <a:endParaRPr kumimoji="1" lang="ja-JP" altLang="en-US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52E3C5-3382-584C-D99F-E0D571166D5B}"/>
              </a:ext>
            </a:extLst>
          </p:cNvPr>
          <p:cNvSpPr txBox="1"/>
          <p:nvPr/>
        </p:nvSpPr>
        <p:spPr>
          <a:xfrm>
            <a:off x="6866433" y="5308596"/>
            <a:ext cx="6623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〒</a:t>
            </a:r>
            <a:r>
              <a:rPr lang="en-US" altLang="ja-JP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192-0046</a:t>
            </a:r>
          </a:p>
          <a:p>
            <a:r>
              <a:rPr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東京都八王子市明神町</a:t>
            </a:r>
            <a:r>
              <a:rPr lang="en-US" altLang="ja-JP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3-20-5</a:t>
            </a:r>
            <a:r>
              <a:rPr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エイトビル</a:t>
            </a:r>
            <a:r>
              <a:rPr lang="en-US" altLang="ja-JP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3</a:t>
            </a:r>
            <a:r>
              <a:rPr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階</a:t>
            </a:r>
            <a:endParaRPr lang="en-US" altLang="ja-JP" b="1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lang="ja-JP" altLang="en-US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合同会社ＬＩＢＣＯＮ　</a:t>
            </a:r>
            <a:r>
              <a:rPr lang="en-US" altLang="ja-JP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DC4231-F75A-7B35-43CC-2B3950E5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48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1C4A6A-2D8F-AD8C-A598-B9D7E87C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467"/>
            <a:ext cx="10515600" cy="6584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2400" b="1" dirty="0">
                <a:latin typeface="+mn-ea"/>
                <a:ea typeface="+mn-ea"/>
              </a:rPr>
              <a:t>LIBCON</a:t>
            </a:r>
            <a:r>
              <a:rPr kumimoji="1" lang="ja-JP" altLang="en-US" sz="2400" b="1" dirty="0">
                <a:latin typeface="+mn-ea"/>
                <a:ea typeface="+mn-ea"/>
              </a:rPr>
              <a:t>より電池評価サイトをご案内致します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35DC57-73BD-166B-DA48-F97994C62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7840" y="1146514"/>
            <a:ext cx="4721748" cy="43872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kumimoji="1" lang="en-US" altLang="ja-JP" sz="1800" dirty="0"/>
              <a:t>LB</a:t>
            </a:r>
            <a:r>
              <a:rPr kumimoji="1" lang="ja-JP" altLang="en-US" sz="1800" dirty="0"/>
              <a:t>評価センター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145B46-27AF-1B06-3BD0-4B4987DC9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7840" y="1687721"/>
            <a:ext cx="5157787" cy="17412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kumimoji="1" lang="ja-JP" altLang="en-US" sz="1400" b="1" dirty="0"/>
              <a:t>事業開始：</a:t>
            </a:r>
            <a:r>
              <a:rPr kumimoji="1" lang="en-US" altLang="ja-JP" sz="1400" b="1" dirty="0"/>
              <a:t>2019</a:t>
            </a:r>
            <a:r>
              <a:rPr kumimoji="1" lang="ja-JP" altLang="en-US" sz="1400" b="1" dirty="0"/>
              <a:t>年</a:t>
            </a:r>
            <a:r>
              <a:rPr kumimoji="1" lang="en-US" altLang="ja-JP" sz="1400" b="1" dirty="0"/>
              <a:t>10</a:t>
            </a:r>
            <a:r>
              <a:rPr kumimoji="1" lang="ja-JP" altLang="en-US" sz="1400" b="1" dirty="0"/>
              <a:t>月～</a:t>
            </a:r>
            <a:endParaRPr kumimoji="1" lang="en-US" altLang="ja-JP" sz="1400" b="1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1400" b="1" dirty="0"/>
              <a:t>建物面積：充放電棟 </a:t>
            </a:r>
            <a:r>
              <a:rPr kumimoji="1" lang="en-US" altLang="ja-JP" sz="1400" b="1" dirty="0"/>
              <a:t>697</a:t>
            </a:r>
            <a:r>
              <a:rPr kumimoji="1" lang="ja-JP" altLang="en-US" sz="1400" b="1" dirty="0"/>
              <a:t>㎡　安全性</a:t>
            </a:r>
            <a:r>
              <a:rPr lang="ja-JP" altLang="en-US" sz="1400" b="1" dirty="0"/>
              <a:t>評価棟 </a:t>
            </a:r>
            <a:r>
              <a:rPr lang="en-US" altLang="ja-JP" sz="1400" b="1" dirty="0"/>
              <a:t>375</a:t>
            </a:r>
            <a:r>
              <a:rPr kumimoji="1" lang="ja-JP" altLang="en-US" sz="1400" b="1" dirty="0"/>
              <a:t>㎡ </a:t>
            </a:r>
            <a:endParaRPr kumimoji="1" lang="en-US" altLang="ja-JP" sz="1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400" b="1" dirty="0"/>
              <a:t>事業内容：二次電池受託試験</a:t>
            </a:r>
            <a:endParaRPr lang="en-US" altLang="ja-JP" sz="1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400" b="1" dirty="0"/>
              <a:t>主な試験：セル充放電試験　セル安全性試験　</a:t>
            </a:r>
            <a:r>
              <a:rPr lang="en-US" altLang="ja-JP" sz="1400" b="1" dirty="0"/>
              <a:t>X</a:t>
            </a:r>
            <a:r>
              <a:rPr lang="ja-JP" altLang="en-US" sz="1400" b="1" dirty="0"/>
              <a:t>線</a:t>
            </a:r>
            <a:r>
              <a:rPr lang="en-US" altLang="ja-JP" sz="1400" b="1" dirty="0"/>
              <a:t>CT</a:t>
            </a:r>
            <a:r>
              <a:rPr lang="ja-JP" altLang="en-US" sz="1400" b="1" dirty="0"/>
              <a:t>解析</a:t>
            </a:r>
            <a:endParaRPr lang="en-US" altLang="ja-JP" sz="1400" b="1" dirty="0"/>
          </a:p>
          <a:p>
            <a:pPr marL="0" indent="0">
              <a:spcBef>
                <a:spcPts val="600"/>
              </a:spcBef>
              <a:buNone/>
            </a:pPr>
            <a:endParaRPr lang="ja-JP" altLang="en-US" sz="1400" b="1" dirty="0"/>
          </a:p>
          <a:p>
            <a:pPr marL="0" indent="0">
              <a:buNone/>
            </a:pPr>
            <a:endParaRPr kumimoji="1" lang="ja-JP" altLang="en-US" sz="1400" b="1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9A30761-6F5A-971E-1955-D683B80B0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65196" y="1154419"/>
            <a:ext cx="4809087" cy="43872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kumimoji="1" lang="ja-JP" altLang="en-US" sz="1800" dirty="0"/>
              <a:t>電池試験センター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FEEC86F-68F1-DF4D-2DE6-8F1142487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5196" y="1687721"/>
            <a:ext cx="4783684" cy="17412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kumimoji="1" lang="ja-JP" altLang="en-US" sz="1400" b="1" dirty="0"/>
              <a:t>事業開始：</a:t>
            </a:r>
            <a:r>
              <a:rPr kumimoji="1" lang="en-US" altLang="ja-JP" sz="1400" b="1" dirty="0"/>
              <a:t>2015</a:t>
            </a:r>
            <a:r>
              <a:rPr kumimoji="1" lang="ja-JP" altLang="en-US" sz="1400" b="1" dirty="0"/>
              <a:t>年～</a:t>
            </a:r>
            <a:endParaRPr kumimoji="1" lang="en-US" altLang="ja-JP" sz="1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400" b="1" dirty="0"/>
              <a:t>建物面積：</a:t>
            </a:r>
            <a:r>
              <a:rPr lang="en-US" altLang="ja-JP" sz="1400" b="1" dirty="0"/>
              <a:t>4,547</a:t>
            </a:r>
            <a:r>
              <a:rPr lang="ja-JP" altLang="en-US" sz="1400" b="1" dirty="0"/>
              <a:t>㎡</a:t>
            </a:r>
            <a:endParaRPr kumimoji="1" lang="ja-JP" altLang="en-US" sz="1400" b="1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1400" b="1" dirty="0"/>
              <a:t>事業内容：二次電池受託試験</a:t>
            </a:r>
            <a:r>
              <a:rPr lang="ja-JP" altLang="en-US" sz="1400" b="1" dirty="0"/>
              <a:t>　</a:t>
            </a:r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装置持込み可</a:t>
            </a:r>
            <a:endParaRPr kumimoji="1" lang="en-US" altLang="ja-JP" sz="1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400" b="1" dirty="0"/>
              <a:t>主な</a:t>
            </a:r>
            <a:r>
              <a:rPr kumimoji="1" lang="ja-JP" altLang="en-US" sz="1400" b="1" dirty="0"/>
              <a:t>試験：セル充放電試験　パック充放電試験　</a:t>
            </a:r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1400" b="1" dirty="0"/>
              <a:t>増設：</a:t>
            </a:r>
            <a:r>
              <a:rPr kumimoji="1" lang="en-US" altLang="ja-JP" sz="1400" b="1" dirty="0"/>
              <a:t>2023</a:t>
            </a:r>
            <a:r>
              <a:rPr kumimoji="1" lang="ja-JP" altLang="en-US" sz="1400" b="1" dirty="0"/>
              <a:t>年</a:t>
            </a:r>
            <a:r>
              <a:rPr kumimoji="1" lang="en-US" altLang="ja-JP" sz="1400" b="1" dirty="0"/>
              <a:t>7</a:t>
            </a:r>
            <a:r>
              <a:rPr kumimoji="1" lang="ja-JP" altLang="en-US" sz="1400" b="1" dirty="0"/>
              <a:t>月大電流評価設備増設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185123F-2244-5D46-B484-14C0F0D61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91" y="3339796"/>
            <a:ext cx="4614497" cy="302175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528DABD-1D8C-4E45-3FD9-0321D996C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026"/>
          <a:stretch/>
        </p:blipFill>
        <p:spPr>
          <a:xfrm>
            <a:off x="965196" y="3339796"/>
            <a:ext cx="4783684" cy="2526237"/>
          </a:xfrm>
          <a:prstGeom prst="rect">
            <a:avLst/>
          </a:prstGeom>
        </p:spPr>
      </p:pic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47DC8685-8C37-E320-325B-3B6FAC76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91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F1EEC6-5FDE-CE88-ED52-89DAE133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9941"/>
            <a:ext cx="10515600" cy="53562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kumimoji="1" lang="ja-JP" altLang="en-US" sz="2400" b="1" dirty="0"/>
              <a:t>電池試験</a:t>
            </a:r>
            <a:r>
              <a:rPr lang="ja-JP" altLang="en-US" sz="2400" b="1" dirty="0"/>
              <a:t>センター</a:t>
            </a:r>
            <a:r>
              <a:rPr kumimoji="1" lang="en-US" altLang="ja-JP" sz="2400" b="1" dirty="0"/>
              <a:t>_</a:t>
            </a:r>
            <a:r>
              <a:rPr kumimoji="1" lang="ja-JP" altLang="en-US" sz="2400" b="1" dirty="0"/>
              <a:t>充放電試験装置の概要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F2DECA7-A506-FF57-7A59-E769203BE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5164"/>
              </p:ext>
            </p:extLst>
          </p:nvPr>
        </p:nvGraphicFramePr>
        <p:xfrm>
          <a:off x="838199" y="1201535"/>
          <a:ext cx="10515597" cy="2692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019">
                  <a:extLst>
                    <a:ext uri="{9D8B030D-6E8A-4147-A177-3AD203B41FA5}">
                      <a16:colId xmlns:a16="http://schemas.microsoft.com/office/drawing/2014/main" val="1762423400"/>
                    </a:ext>
                  </a:extLst>
                </a:gridCol>
                <a:gridCol w="1625134">
                  <a:extLst>
                    <a:ext uri="{9D8B030D-6E8A-4147-A177-3AD203B41FA5}">
                      <a16:colId xmlns:a16="http://schemas.microsoft.com/office/drawing/2014/main" val="2021277387"/>
                    </a:ext>
                  </a:extLst>
                </a:gridCol>
                <a:gridCol w="1068571">
                  <a:extLst>
                    <a:ext uri="{9D8B030D-6E8A-4147-A177-3AD203B41FA5}">
                      <a16:colId xmlns:a16="http://schemas.microsoft.com/office/drawing/2014/main" val="2066328580"/>
                    </a:ext>
                  </a:extLst>
                </a:gridCol>
                <a:gridCol w="800110">
                  <a:extLst>
                    <a:ext uri="{9D8B030D-6E8A-4147-A177-3AD203B41FA5}">
                      <a16:colId xmlns:a16="http://schemas.microsoft.com/office/drawing/2014/main" val="954613119"/>
                    </a:ext>
                  </a:extLst>
                </a:gridCol>
                <a:gridCol w="2440567">
                  <a:extLst>
                    <a:ext uri="{9D8B030D-6E8A-4147-A177-3AD203B41FA5}">
                      <a16:colId xmlns:a16="http://schemas.microsoft.com/office/drawing/2014/main" val="3132686414"/>
                    </a:ext>
                  </a:extLst>
                </a:gridCol>
                <a:gridCol w="2376196">
                  <a:extLst>
                    <a:ext uri="{9D8B030D-6E8A-4147-A177-3AD203B41FA5}">
                      <a16:colId xmlns:a16="http://schemas.microsoft.com/office/drawing/2014/main" val="108436567"/>
                    </a:ext>
                  </a:extLst>
                </a:gridCol>
              </a:tblGrid>
              <a:tr h="50099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　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電圧</a:t>
                      </a:r>
                      <a:r>
                        <a:rPr lang="en-US" altLang="ja-JP" sz="1400" b="1" u="none" strike="noStrike" dirty="0">
                          <a:effectLst/>
                        </a:rPr>
                        <a:t>-</a:t>
                      </a:r>
                      <a:r>
                        <a:rPr lang="ja-JP" altLang="en-US" sz="1400" b="1" u="none" strike="noStrike" dirty="0">
                          <a:effectLst/>
                        </a:rPr>
                        <a:t>電流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温度範囲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測定速度</a:t>
                      </a:r>
                    </a:p>
                  </a:txBody>
                  <a:tcPr marL="7689" marR="7689" marT="768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特記事項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ご利用可能</a:t>
                      </a:r>
                      <a:r>
                        <a:rPr lang="en-US" altLang="ja-JP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CH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数</a:t>
                      </a:r>
                    </a:p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お問合せ下さい</a:t>
                      </a:r>
                    </a:p>
                  </a:txBody>
                  <a:tcPr marL="7689" marR="7689" marT="768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305441"/>
                  </a:ext>
                </a:extLst>
              </a:tr>
              <a:tr h="6415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セル</a:t>
                      </a:r>
                      <a:endParaRPr lang="en-US" altLang="ja-JP" sz="14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試験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６V-120A/240A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ja-JP" altLang="en-US" sz="1400" u="none" strike="noStrike" dirty="0">
                          <a:effectLst/>
                        </a:rPr>
                        <a:t>並列運転可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-40</a:t>
                      </a:r>
                      <a:r>
                        <a:rPr lang="ja-JP" altLang="en-US" sz="1400" u="none" strike="noStrike" dirty="0">
                          <a:effectLst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</a:rPr>
                        <a:t>100</a:t>
                      </a:r>
                      <a:r>
                        <a:rPr lang="ja-JP" altLang="en-US" sz="1400" u="none" strike="noStrike" dirty="0">
                          <a:effectLst/>
                        </a:rPr>
                        <a:t>℃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10mSec</a:t>
                      </a: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単独運転最大電流：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120A</a:t>
                      </a:r>
                    </a:p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並列運転最大電流：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240A</a:t>
                      </a: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空き有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083291"/>
                  </a:ext>
                </a:extLst>
              </a:tr>
              <a:tr h="5009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６V-240A/480A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ja-JP" altLang="en-US" sz="1400" u="none" strike="noStrike" dirty="0">
                          <a:effectLst/>
                        </a:rPr>
                        <a:t>並列運転可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-40</a:t>
                      </a:r>
                      <a:r>
                        <a:rPr lang="ja-JP" altLang="en-US" sz="1400" u="none" strike="noStrike" dirty="0">
                          <a:effectLst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</a:rPr>
                        <a:t>100</a:t>
                      </a:r>
                      <a:r>
                        <a:rPr lang="ja-JP" altLang="en-US" sz="1400" u="none" strike="noStrike" dirty="0">
                          <a:effectLst/>
                        </a:rPr>
                        <a:t>℃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10mSec</a:t>
                      </a:r>
                    </a:p>
                    <a:p>
                      <a:pPr algn="ctr" fontAlgn="ctr"/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単独運転最大電流：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240A</a:t>
                      </a:r>
                    </a:p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並列運転最大電流：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480A</a:t>
                      </a: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空き有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575456"/>
                  </a:ext>
                </a:extLst>
              </a:tr>
              <a:tr h="489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5</a:t>
                      </a:r>
                      <a:r>
                        <a:rPr lang="en-US" sz="1400" u="none" strike="noStrike" dirty="0">
                          <a:effectLst/>
                        </a:rPr>
                        <a:t>V-</a:t>
                      </a:r>
                      <a:r>
                        <a:rPr lang="en-US" altLang="ja-JP" sz="1400" u="none" strike="noStrike" dirty="0">
                          <a:effectLst/>
                        </a:rPr>
                        <a:t>24</a:t>
                      </a:r>
                      <a:r>
                        <a:rPr lang="en-US" sz="1400" u="none" strike="noStrike" dirty="0">
                          <a:effectLst/>
                        </a:rPr>
                        <a:t>0A/</a:t>
                      </a:r>
                      <a:r>
                        <a:rPr lang="en-US" altLang="ja-JP" sz="1400" u="none" strike="noStrike" dirty="0">
                          <a:effectLst/>
                        </a:rPr>
                        <a:t>4</a:t>
                      </a:r>
                      <a:r>
                        <a:rPr lang="en-US" sz="1400" u="none" strike="noStrike" dirty="0">
                          <a:effectLst/>
                        </a:rPr>
                        <a:t>00A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-40</a:t>
                      </a:r>
                      <a:r>
                        <a:rPr lang="ja-JP" altLang="en-US" sz="1400" u="none" strike="noStrike" dirty="0">
                          <a:effectLst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</a:rPr>
                        <a:t>100</a:t>
                      </a:r>
                      <a:r>
                        <a:rPr lang="ja-JP" altLang="en-US" sz="1400" u="none" strike="noStrike" dirty="0">
                          <a:effectLst/>
                        </a:rPr>
                        <a:t>℃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10mSec</a:t>
                      </a:r>
                    </a:p>
                    <a:p>
                      <a:pPr algn="ctr" fontAlgn="ctr"/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連続最大電流：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240A</a:t>
                      </a:r>
                    </a:p>
                    <a:p>
                      <a:pPr algn="l" fontAlgn="t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秒間最大電流：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400A</a:t>
                      </a: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972894"/>
                  </a:ext>
                </a:extLst>
              </a:tr>
              <a:tr h="55937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モジュール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試験</a:t>
                      </a: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６</a:t>
                      </a:r>
                      <a:r>
                        <a:rPr lang="en-US" altLang="ja-JP" sz="1400" u="none" strike="noStrike" dirty="0">
                          <a:effectLst/>
                        </a:rPr>
                        <a:t>0</a:t>
                      </a:r>
                      <a:r>
                        <a:rPr lang="en-US" sz="1400" u="none" strike="noStrike" dirty="0">
                          <a:effectLst/>
                        </a:rPr>
                        <a:t>V-</a:t>
                      </a:r>
                      <a:r>
                        <a:rPr lang="en-US" altLang="ja-JP" sz="1400" u="none" strike="noStrike" dirty="0">
                          <a:effectLst/>
                        </a:rPr>
                        <a:t>360</a:t>
                      </a:r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-40</a:t>
                      </a:r>
                      <a:r>
                        <a:rPr lang="ja-JP" altLang="en-US" sz="1400" u="none" strike="noStrike" dirty="0">
                          <a:effectLst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</a:rPr>
                        <a:t>100</a:t>
                      </a:r>
                      <a:r>
                        <a:rPr lang="ja-JP" altLang="en-US" sz="1400" u="none" strike="noStrike" dirty="0">
                          <a:effectLst/>
                        </a:rPr>
                        <a:t>℃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10mSec</a:t>
                      </a: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38541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C6517B-0FC6-2AA2-3C39-AB57CEE2DCA9}"/>
              </a:ext>
            </a:extLst>
          </p:cNvPr>
          <p:cNvSpPr txBox="1"/>
          <p:nvPr/>
        </p:nvSpPr>
        <p:spPr>
          <a:xfrm>
            <a:off x="838199" y="3897188"/>
            <a:ext cx="60010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※1</a:t>
            </a:r>
            <a:r>
              <a:rPr lang="ja-JP" altLang="en-US" sz="1400" dirty="0"/>
              <a:t>　お持込の試験依頼に対応しています。</a:t>
            </a:r>
            <a:endParaRPr lang="en-US" altLang="ja-JP" sz="1400" dirty="0"/>
          </a:p>
          <a:p>
            <a:r>
              <a:rPr lang="en-US" altLang="ja-JP" sz="1400" dirty="0"/>
              <a:t>※2</a:t>
            </a:r>
            <a:r>
              <a:rPr lang="ja-JP" altLang="en-US" sz="1400" dirty="0"/>
              <a:t>　各温度（</a:t>
            </a:r>
            <a:r>
              <a:rPr lang="en-US" altLang="ja-JP" sz="1400" dirty="0"/>
              <a:t>-40</a:t>
            </a:r>
            <a:r>
              <a:rPr lang="ja-JP" altLang="en-US" sz="1400" dirty="0"/>
              <a:t>～</a:t>
            </a:r>
            <a:r>
              <a:rPr lang="en-US" altLang="ja-JP" sz="1400" dirty="0"/>
              <a:t>100</a:t>
            </a:r>
            <a:r>
              <a:rPr lang="ja-JP" altLang="en-US" sz="1400" dirty="0"/>
              <a:t>℃）の保存試験を行っています。</a:t>
            </a:r>
            <a:endParaRPr lang="en-US" altLang="ja-JP" sz="1400" dirty="0"/>
          </a:p>
          <a:p>
            <a:r>
              <a:rPr lang="en-US" altLang="ja-JP" sz="1400" dirty="0"/>
              <a:t>※3</a:t>
            </a:r>
            <a:r>
              <a:rPr lang="ja-JP" altLang="en-US" sz="1400" dirty="0"/>
              <a:t>　</a:t>
            </a:r>
            <a:r>
              <a:rPr lang="ja-JP" altLang="en-US" sz="14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試験サンプルはドア</a:t>
            </a:r>
            <a:r>
              <a:rPr lang="en-US" altLang="ja-JP" sz="14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</a:t>
            </a:r>
            <a:r>
              <a:rPr lang="ja-JP" altLang="en-US" sz="14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ドアで</a:t>
            </a:r>
            <a:r>
              <a:rPr lang="en-US" altLang="ja-JP" sz="14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LIBCON</a:t>
            </a:r>
            <a:r>
              <a:rPr lang="ja-JP" altLang="en-US" sz="14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が搬送いたします。</a:t>
            </a:r>
            <a:endParaRPr lang="en-US" altLang="ja-JP" sz="14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（関東地方・中部地方のお客様）</a:t>
            </a:r>
            <a:endParaRPr lang="en-US" altLang="ja-JP" sz="1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6652801-E26A-0450-41B8-DE11C5CF0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818" y="3914440"/>
            <a:ext cx="4227979" cy="2056431"/>
          </a:xfrm>
          <a:prstGeom prst="rect">
            <a:avLst/>
          </a:prstGeom>
        </p:spPr>
      </p:pic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5622386-CD74-3A00-9980-FDD14832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33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F1EEC6-5FDE-CE88-ED52-89DAE133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533"/>
            <a:ext cx="10591800" cy="47484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n-US" altLang="ja-JP" sz="2400" b="1" dirty="0"/>
              <a:t>LB</a:t>
            </a:r>
            <a:r>
              <a:rPr lang="ja-JP" altLang="en-US" sz="2400" b="1" dirty="0"/>
              <a:t>評価センター</a:t>
            </a:r>
            <a:r>
              <a:rPr kumimoji="1" lang="en-US" altLang="ja-JP" sz="2400" b="1" dirty="0"/>
              <a:t>_</a:t>
            </a:r>
            <a:r>
              <a:rPr kumimoji="1" lang="ja-JP" altLang="en-US" sz="2400" b="1" dirty="0"/>
              <a:t>充放電試験装置の概要　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F2DECA7-A506-FF57-7A59-E769203BE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914012"/>
              </p:ext>
            </p:extLst>
          </p:nvPr>
        </p:nvGraphicFramePr>
        <p:xfrm>
          <a:off x="838200" y="756478"/>
          <a:ext cx="10591800" cy="4318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7015">
                  <a:extLst>
                    <a:ext uri="{9D8B030D-6E8A-4147-A177-3AD203B41FA5}">
                      <a16:colId xmlns:a16="http://schemas.microsoft.com/office/drawing/2014/main" val="1762423400"/>
                    </a:ext>
                  </a:extLst>
                </a:gridCol>
                <a:gridCol w="1501668">
                  <a:extLst>
                    <a:ext uri="{9D8B030D-6E8A-4147-A177-3AD203B41FA5}">
                      <a16:colId xmlns:a16="http://schemas.microsoft.com/office/drawing/2014/main" val="2021277387"/>
                    </a:ext>
                  </a:extLst>
                </a:gridCol>
                <a:gridCol w="866229">
                  <a:extLst>
                    <a:ext uri="{9D8B030D-6E8A-4147-A177-3AD203B41FA5}">
                      <a16:colId xmlns:a16="http://schemas.microsoft.com/office/drawing/2014/main" val="2066328580"/>
                    </a:ext>
                  </a:extLst>
                </a:gridCol>
                <a:gridCol w="783453">
                  <a:extLst>
                    <a:ext uri="{9D8B030D-6E8A-4147-A177-3AD203B41FA5}">
                      <a16:colId xmlns:a16="http://schemas.microsoft.com/office/drawing/2014/main" val="116854512"/>
                    </a:ext>
                  </a:extLst>
                </a:gridCol>
                <a:gridCol w="2905842">
                  <a:extLst>
                    <a:ext uri="{9D8B030D-6E8A-4147-A177-3AD203B41FA5}">
                      <a16:colId xmlns:a16="http://schemas.microsoft.com/office/drawing/2014/main" val="3132686414"/>
                    </a:ext>
                  </a:extLst>
                </a:gridCol>
                <a:gridCol w="2407593">
                  <a:extLst>
                    <a:ext uri="{9D8B030D-6E8A-4147-A177-3AD203B41FA5}">
                      <a16:colId xmlns:a16="http://schemas.microsoft.com/office/drawing/2014/main" val="2006832288"/>
                    </a:ext>
                  </a:extLst>
                </a:gridCol>
              </a:tblGrid>
              <a:tr h="47078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　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電圧</a:t>
                      </a:r>
                      <a:r>
                        <a:rPr lang="en-US" altLang="ja-JP" sz="1400" b="1" u="none" strike="noStrike" dirty="0">
                          <a:effectLst/>
                        </a:rPr>
                        <a:t>-</a:t>
                      </a:r>
                      <a:r>
                        <a:rPr lang="ja-JP" altLang="en-US" sz="1400" b="1" u="none" strike="noStrike" dirty="0">
                          <a:effectLst/>
                        </a:rPr>
                        <a:t>電流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温度範囲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測定速度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特記事項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ご利用可能</a:t>
                      </a:r>
                      <a:r>
                        <a:rPr lang="en-US" altLang="ja-JP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CH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数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305441"/>
                  </a:ext>
                </a:extLst>
              </a:tr>
              <a:tr h="46880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大型セル用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６V-120A/240A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-40</a:t>
                      </a:r>
                      <a:r>
                        <a:rPr lang="ja-JP" altLang="en-US" sz="1200" u="none" strike="noStrike" dirty="0">
                          <a:effectLst/>
                        </a:rPr>
                        <a:t>～</a:t>
                      </a:r>
                      <a:r>
                        <a:rPr lang="en-US" altLang="ja-JP" sz="1200" u="none" strike="noStrike" dirty="0">
                          <a:effectLst/>
                        </a:rPr>
                        <a:t>100</a:t>
                      </a:r>
                      <a:r>
                        <a:rPr lang="ja-JP" altLang="en-US" sz="1200" u="none" strike="noStrike" dirty="0">
                          <a:effectLst/>
                        </a:rPr>
                        <a:t>℃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10mSec</a:t>
                      </a: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単独運転最大電流：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120A</a:t>
                      </a:r>
                    </a:p>
                    <a:p>
                      <a:pPr algn="l" fontAlgn="t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並列運転最大電流：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240A</a:t>
                      </a: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お問合せ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083291"/>
                  </a:ext>
                </a:extLst>
              </a:tr>
              <a:tr h="46880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６V-240A/480A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-40</a:t>
                      </a:r>
                      <a:r>
                        <a:rPr lang="ja-JP" altLang="en-US" sz="1200" u="none" strike="noStrike" dirty="0">
                          <a:effectLst/>
                        </a:rPr>
                        <a:t>～</a:t>
                      </a:r>
                      <a:r>
                        <a:rPr lang="en-US" altLang="ja-JP" sz="1200" u="none" strike="noStrike" dirty="0">
                          <a:effectLst/>
                        </a:rPr>
                        <a:t>100</a:t>
                      </a:r>
                      <a:r>
                        <a:rPr lang="ja-JP" altLang="en-US" sz="1200" u="none" strike="noStrike" dirty="0">
                          <a:effectLst/>
                        </a:rPr>
                        <a:t>℃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10mSec</a:t>
                      </a:r>
                    </a:p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単独運転最大電流：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240A</a:t>
                      </a:r>
                    </a:p>
                    <a:p>
                      <a:pPr algn="l" fontAlgn="t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並列運転最大電流：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480A</a:t>
                      </a: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お問合せ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575456"/>
                  </a:ext>
                </a:extLst>
              </a:tr>
              <a:tr h="5217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６V-150A/300A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-40</a:t>
                      </a:r>
                      <a:r>
                        <a:rPr lang="ja-JP" altLang="en-US" sz="1200" u="none" strike="noStrike" dirty="0">
                          <a:effectLst/>
                        </a:rPr>
                        <a:t>～</a:t>
                      </a:r>
                      <a:r>
                        <a:rPr lang="en-US" altLang="ja-JP" sz="1200" u="none" strike="noStrike" dirty="0">
                          <a:effectLst/>
                        </a:rPr>
                        <a:t>100</a:t>
                      </a:r>
                      <a:r>
                        <a:rPr lang="ja-JP" altLang="en-US" sz="1200" u="none" strike="noStrike" dirty="0">
                          <a:effectLst/>
                        </a:rPr>
                        <a:t>℃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10mSec</a:t>
                      </a:r>
                    </a:p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単独運転最大電流：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150A</a:t>
                      </a:r>
                    </a:p>
                    <a:p>
                      <a:pPr algn="l" fontAlgn="t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並列運転最大電流：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300A</a:t>
                      </a:r>
                    </a:p>
                    <a:p>
                      <a:pPr algn="l" fontAlgn="t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お問合せ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972894"/>
                  </a:ext>
                </a:extLst>
              </a:tr>
              <a:tr h="46880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６V-480A/960A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-40</a:t>
                      </a:r>
                      <a:r>
                        <a:rPr lang="ja-JP" altLang="en-US" sz="1200" u="none" strike="noStrike" dirty="0">
                          <a:effectLst/>
                        </a:rPr>
                        <a:t>～</a:t>
                      </a:r>
                      <a:r>
                        <a:rPr lang="en-US" altLang="ja-JP" sz="1200" u="none" strike="noStrike" dirty="0">
                          <a:effectLst/>
                        </a:rPr>
                        <a:t>100</a:t>
                      </a:r>
                      <a:r>
                        <a:rPr lang="ja-JP" altLang="en-US" sz="1200" u="none" strike="noStrike" dirty="0">
                          <a:effectLst/>
                        </a:rPr>
                        <a:t>℃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10mSec</a:t>
                      </a:r>
                    </a:p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単独運転最大電流：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480A</a:t>
                      </a:r>
                    </a:p>
                    <a:p>
                      <a:pPr algn="l" fontAlgn="t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並列運転最大電流：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960A</a:t>
                      </a: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お問合せ</a:t>
                      </a:r>
                      <a:endParaRPr lang="en-US" altLang="ja-JP" sz="1400" b="0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45750"/>
                  </a:ext>
                </a:extLst>
              </a:tr>
              <a:tr h="37202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-70</a:t>
                      </a:r>
                      <a:r>
                        <a:rPr lang="zh-TW" alt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～</a:t>
                      </a:r>
                      <a:r>
                        <a:rPr lang="en-US" altLang="zh-TW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℃</a:t>
                      </a:r>
                      <a:endParaRPr lang="en-US" altLang="zh-TW" sz="12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10mSec</a:t>
                      </a: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極低温（－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70℃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）試験対応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76170"/>
                  </a:ext>
                </a:extLst>
              </a:tr>
              <a:tr h="5279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u="none" strike="noStrike" dirty="0">
                          <a:effectLst/>
                        </a:rPr>
                        <a:t>小型セル用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6V-1A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※</a:t>
                      </a:r>
                      <a:r>
                        <a:rPr lang="en-US" altLang="ja-JP" sz="1200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℃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100mSec</a:t>
                      </a:r>
                    </a:p>
                    <a:p>
                      <a:pPr algn="ctr" fontAlgn="ctr"/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200" u="none" strike="noStrike" dirty="0">
                          <a:effectLst/>
                        </a:rPr>
                        <a:t>コインセル試験専用</a:t>
                      </a:r>
                      <a:endParaRPr lang="en-US" altLang="ja-JP" sz="12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n-US" altLang="ja-JP" sz="1200" u="none" strike="noStrike" dirty="0">
                          <a:effectLst/>
                        </a:rPr>
                        <a:t>(Φ2mm  h:1.6</a:t>
                      </a:r>
                      <a:r>
                        <a:rPr lang="ja-JP" altLang="en-US" sz="1200" u="none" strike="noStrike" dirty="0">
                          <a:effectLst/>
                        </a:rPr>
                        <a:t>～</a:t>
                      </a:r>
                      <a:r>
                        <a:rPr lang="en-US" altLang="ja-JP" sz="1200" u="none" strike="noStrike" dirty="0">
                          <a:effectLst/>
                        </a:rPr>
                        <a:t>3.2mm)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お問合せ</a:t>
                      </a: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445027"/>
                  </a:ext>
                </a:extLst>
              </a:tr>
              <a:tr h="4932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6V-6A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℃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100mSec</a:t>
                      </a:r>
                    </a:p>
                    <a:p>
                      <a:pPr algn="ctr" fontAlgn="ctr"/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200" u="none" strike="noStrike" dirty="0">
                          <a:effectLst/>
                        </a:rPr>
                        <a:t>3</a:t>
                      </a:r>
                      <a:r>
                        <a:rPr lang="ja-JP" altLang="en-US" sz="1200" u="none" strike="noStrike" dirty="0">
                          <a:effectLst/>
                        </a:rPr>
                        <a:t>極セル試験対応（参照電極</a:t>
                      </a:r>
                      <a:r>
                        <a:rPr lang="en-US" altLang="ja-JP" sz="1200" u="none" strike="noStrike" dirty="0">
                          <a:effectLst/>
                        </a:rPr>
                        <a:t>2</a:t>
                      </a:r>
                      <a:r>
                        <a:rPr lang="ja-JP" altLang="en-US" sz="1200" u="none" strike="noStrike" dirty="0">
                          <a:effectLst/>
                        </a:rPr>
                        <a:t>点）</a:t>
                      </a:r>
                      <a:endParaRPr lang="en-US" altLang="ja-JP" sz="12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ワニ口クリップで電池と接続、タブ付のラミセル・円筒・角型の試験が可能。</a:t>
                      </a: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10102"/>
                  </a:ext>
                </a:extLst>
              </a:tr>
              <a:tr h="45956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5V-6A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※1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℃</a:t>
                      </a:r>
                      <a:endParaRPr lang="en-US" altLang="ja-JP" sz="1200" b="1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4sec</a:t>
                      </a:r>
                    </a:p>
                  </a:txBody>
                  <a:tcPr marL="7689" marR="7689" marT="76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ワニ口クリップで電池と接続、タブ付のラミセル・円筒・角型の試験が可能。</a:t>
                      </a: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お問合せ</a:t>
                      </a:r>
                    </a:p>
                  </a:txBody>
                  <a:tcPr marL="7689" marR="7689" marT="7689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130404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B42AE0B-A210-F246-8E14-C914B5270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85474"/>
              </p:ext>
            </p:extLst>
          </p:nvPr>
        </p:nvGraphicFramePr>
        <p:xfrm>
          <a:off x="838200" y="5075415"/>
          <a:ext cx="10591800" cy="1295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4202140317"/>
                    </a:ext>
                  </a:extLst>
                </a:gridCol>
              </a:tblGrid>
              <a:tr h="182043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400" u="none" strike="noStrike" dirty="0">
                          <a:effectLst/>
                        </a:rPr>
                        <a:t>※1</a:t>
                      </a:r>
                      <a:r>
                        <a:rPr lang="ja-JP" altLang="en-US" sz="1400" u="none" strike="noStrike" dirty="0">
                          <a:effectLst/>
                        </a:rPr>
                        <a:t>の充放電装置は各セル温度計測用熱電対なし、データロガーによる各セルの熱電対による温度計測が可能です。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5571"/>
                  </a:ext>
                </a:extLst>
              </a:tr>
              <a:tr h="818809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その他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・充放電試験の中間評価と</a:t>
                      </a:r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して電池体積（アルキメデス法）や</a:t>
                      </a: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EIS</a:t>
                      </a:r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（電気化学インピーダンス）の測定が可能です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。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・専門スタッフにより、出力データをご要望の形式へグラフ化するサービスを行っています。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・試験サンプルの搬送はドア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to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ドアで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LIBCON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が別途承り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ます。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+mn-ea"/>
                      </a:endParaRPr>
                    </a:p>
                    <a:p>
                      <a:pPr algn="l" fontAlgn="t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・電池サンプルの固定治具、バスバー、タブ溶接（レーザー溶接、抵抗溶接）は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LIBCON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にて承ります。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89" marR="7689" marT="768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06908"/>
                  </a:ext>
                </a:extLst>
              </a:tr>
            </a:tbl>
          </a:graphicData>
        </a:graphic>
      </p:graphicFrame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32509A-0CAA-C32E-BE4F-76E575ED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　</a:t>
            </a:r>
            <a:r>
              <a:rPr kumimoji="1" lang="en-US" altLang="ja-JP"/>
              <a:t>LLC</a:t>
            </a:r>
            <a:r>
              <a:rPr kumimoji="1" lang="ja-JP" altLang="en-US"/>
              <a:t>　</a:t>
            </a:r>
            <a:r>
              <a:rPr kumimoji="1" lang="en-US" altLang="ja-JP"/>
              <a:t>LIBCON</a:t>
            </a:r>
            <a:r>
              <a:rPr kumimoji="1" lang="ja-JP" altLang="en-US"/>
              <a:t>　</a:t>
            </a:r>
            <a:r>
              <a:rPr kumimoji="1" lang="en-US" altLang="ja-JP"/>
              <a:t>2023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00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7746</TotalTime>
  <Words>628</Words>
  <Application>Microsoft Office PowerPoint</Application>
  <PresentationFormat>ワイド画面</PresentationFormat>
  <Paragraphs>114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BIZ UDP明朝 Medium</vt:lpstr>
      <vt:lpstr>BIZ UD明朝 Medium</vt:lpstr>
      <vt:lpstr>游ゴシック</vt:lpstr>
      <vt:lpstr>游ゴシック Light</vt:lpstr>
      <vt:lpstr>Arial</vt:lpstr>
      <vt:lpstr>Office テーマ</vt:lpstr>
      <vt:lpstr>   リチウムイオン・バッテリー 試験設備のご案内   □</vt:lpstr>
      <vt:lpstr>LIBCONより電池評価サイトをご案内致します</vt:lpstr>
      <vt:lpstr>電池試験センター_充放電試験装置の概要</vt:lpstr>
      <vt:lpstr>LB評価センター_充放電試験装置の概要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 LIBCON</dc:creator>
  <cp:lastModifiedBy>篤 川口</cp:lastModifiedBy>
  <cp:revision>20</cp:revision>
  <dcterms:created xsi:type="dcterms:W3CDTF">2023-05-30T05:00:26Z</dcterms:created>
  <dcterms:modified xsi:type="dcterms:W3CDTF">2023-07-07T01:20:40Z</dcterms:modified>
</cp:coreProperties>
</file>